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notesMasterIdLst>
    <p:notesMasterId r:id="rId10"/>
  </p:notesMasterIdLst>
  <p:sldIdLst>
    <p:sldId id="267" r:id="rId3"/>
    <p:sldId id="268" r:id="rId4"/>
    <p:sldId id="277" r:id="rId5"/>
    <p:sldId id="278" r:id="rId6"/>
    <p:sldId id="282" r:id="rId7"/>
    <p:sldId id="259" r:id="rId8"/>
    <p:sldId id="280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4815" autoAdjust="0"/>
  </p:normalViewPr>
  <p:slideViewPr>
    <p:cSldViewPr snapToGrid="0">
      <p:cViewPr varScale="1">
        <p:scale>
          <a:sx n="136" d="100"/>
          <a:sy n="136" d="100"/>
        </p:scale>
        <p:origin x="11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BA74D-B981-4ED8-B115-482770172363}" type="datetimeFigureOut">
              <a:rPr lang="fr-FR" smtClean="0"/>
              <a:t>02/07/2022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E9D3D-07DE-42A0-90CF-EA641E5E65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075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Image licence CC0</a:t>
            </a:r>
          </a:p>
          <a:p>
            <a:r>
              <a:rPr lang="fr-FR" dirty="0"/>
              <a:t>https://fr.wikipedia.org/wiki/Palais_id%C3%A9al#/media/Fichier:Palais_Id%C3%A9al_-_mai_2014_-_5.JPG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AE9D3D-07DE-42A0-90CF-EA641E5E653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63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-772160" y="2757481"/>
            <a:ext cx="741335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Nuage 10">
            <a:extLst>
              <a:ext uri="{FF2B5EF4-FFF2-40B4-BE49-F238E27FC236}">
                <a16:creationId xmlns:a16="http://schemas.microsoft.com/office/drawing/2014/main" id="{5F64FD8D-AB10-61AC-6D21-2EDA1FF5E72E}"/>
              </a:ext>
            </a:extLst>
          </p:cNvPr>
          <p:cNvSpPr/>
          <p:nvPr/>
        </p:nvSpPr>
        <p:spPr>
          <a:xfrm>
            <a:off x="792036" y="185980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Nuage 14">
            <a:extLst>
              <a:ext uri="{FF2B5EF4-FFF2-40B4-BE49-F238E27FC236}">
                <a16:creationId xmlns:a16="http://schemas.microsoft.com/office/drawing/2014/main" id="{08810623-70AB-A04C-8733-0CBFF4AF7BA4}"/>
              </a:ext>
            </a:extLst>
          </p:cNvPr>
          <p:cNvSpPr/>
          <p:nvPr/>
        </p:nvSpPr>
        <p:spPr>
          <a:xfrm>
            <a:off x="10040620" y="-152750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Jade et Augustin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5E5BF62-F467-A8FB-779C-16156994493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30165">
            <a:off x="539548" y="1246995"/>
            <a:ext cx="5657850" cy="4286250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AFDC7F4E-1D29-C2AA-ADAB-274C0BB67747}"/>
              </a:ext>
            </a:extLst>
          </p:cNvPr>
          <p:cNvSpPr/>
          <p:nvPr/>
        </p:nvSpPr>
        <p:spPr>
          <a:xfrm>
            <a:off x="5996608" y="3203159"/>
            <a:ext cx="7030720" cy="274414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Entrée manuelle 12">
            <a:extLst>
              <a:ext uri="{FF2B5EF4-FFF2-40B4-BE49-F238E27FC236}">
                <a16:creationId xmlns:a16="http://schemas.microsoft.com/office/drawing/2014/main" id="{611AAD0C-39F7-8976-C13C-0F225C2A12D8}"/>
              </a:ext>
            </a:extLst>
          </p:cNvPr>
          <p:cNvSpPr/>
          <p:nvPr/>
        </p:nvSpPr>
        <p:spPr>
          <a:xfrm rot="21438108">
            <a:off x="-30480" y="4648426"/>
            <a:ext cx="13319760" cy="2368785"/>
          </a:xfrm>
          <a:prstGeom prst="flowChartManualInpu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3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96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L’histoire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498" y="2113671"/>
            <a:ext cx="5758732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fr-FR" sz="3200" dirty="0">
                <a:solidFill>
                  <a:schemeClr val="tx1"/>
                </a:solidFill>
              </a:rPr>
              <a:t>Cela fait deux jours que Jade et Augustin s’amusent dans leur camping. Ils se sont trouvés des amis, vont à la piscine et font des activités.</a:t>
            </a:r>
          </a:p>
          <a:p>
            <a:pPr marL="45720" indent="0">
              <a:buNone/>
            </a:pPr>
            <a:r>
              <a:rPr lang="fr-FR" sz="3200" dirty="0">
                <a:solidFill>
                  <a:schemeClr val="tx1"/>
                </a:solidFill>
              </a:rPr>
              <a:t>Aujourd’hui, leurs parents ont décidé de faire une visite.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F2C6CD9-3044-A5B4-6FD1-9232F839B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732" y="2315486"/>
            <a:ext cx="4869015" cy="352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8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Une visite de Jade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7D5E938-14EA-4230-4C65-AEF3235CB42A}"/>
              </a:ext>
            </a:extLst>
          </p:cNvPr>
          <p:cNvSpPr txBox="1"/>
          <p:nvPr/>
        </p:nvSpPr>
        <p:spPr>
          <a:xfrm>
            <a:off x="580922" y="2228671"/>
            <a:ext cx="8801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Écoute ce que Jade a vu au cours de sa visite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fr-FR" sz="2400" dirty="0"/>
          </a:p>
        </p:txBody>
      </p:sp>
      <p:sp>
        <p:nvSpPr>
          <p:cNvPr id="7" name="Espace réservé du contenu 5">
            <a:extLst>
              <a:ext uri="{FF2B5EF4-FFF2-40B4-BE49-F238E27FC236}">
                <a16:creationId xmlns:a16="http://schemas.microsoft.com/office/drawing/2014/main" id="{C089B616-10F6-0A02-689C-857A6CE20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864" y="4755907"/>
            <a:ext cx="9872871" cy="1519409"/>
          </a:xfrm>
        </p:spPr>
        <p:txBody>
          <a:bodyPr/>
          <a:lstStyle/>
          <a:p>
            <a:pPr marL="0" indent="0">
              <a:buNone/>
            </a:pPr>
            <a:r>
              <a:rPr lang="fr-FR" sz="20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9 :</a:t>
            </a:r>
          </a:p>
          <a:p>
            <a:pPr marL="0" indent="0">
              <a:buNone/>
            </a:pPr>
            <a:r>
              <a:rPr lang="fr-FR" sz="2000" b="1" dirty="0">
                <a:solidFill>
                  <a:prstClr val="black"/>
                </a:solidFill>
                <a:ea typeface="+mj-ea"/>
                <a:cs typeface="+mj-cs"/>
              </a:rPr>
              <a:t>Écris la dictée sur une feuille ou dans ton cahier.</a:t>
            </a:r>
            <a:endParaRPr lang="fr-FR" dirty="0"/>
          </a:p>
        </p:txBody>
      </p:sp>
      <p:pic>
        <p:nvPicPr>
          <p:cNvPr id="9" name="Dictée CM2">
            <a:hlinkClick r:id="" action="ppaction://media"/>
            <a:extLst>
              <a:ext uri="{FF2B5EF4-FFF2-40B4-BE49-F238E27FC236}">
                <a16:creationId xmlns:a16="http://schemas.microsoft.com/office/drawing/2014/main" id="{38FE5069-BF0B-61EB-BC72-FF80EA34A51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68013" y="3003163"/>
            <a:ext cx="1215666" cy="121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57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6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93180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La visite d’Augustin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173" y="1415475"/>
            <a:ext cx="8746832" cy="756005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Aujourd’hui, il est prévu une visite d’un palais original... </a:t>
            </a:r>
          </a:p>
          <a:p>
            <a:pPr marL="45720" indent="0"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Augustin a cherché des informations sur le site facteurcheval.com.</a:t>
            </a:r>
          </a:p>
          <a:p>
            <a:pPr marL="45720" indent="0"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80A0A84-549B-41AE-B0DB-DE2625B939D0}"/>
              </a:ext>
            </a:extLst>
          </p:cNvPr>
          <p:cNvSpPr txBox="1"/>
          <p:nvPr/>
        </p:nvSpPr>
        <p:spPr>
          <a:xfrm>
            <a:off x="381296" y="2312157"/>
            <a:ext cx="7430786" cy="40934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/>
              <a:t>En 1879, Ferdinand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Cheval</a:t>
            </a:r>
            <a:r>
              <a:rPr lang="fr-FR" sz="2000" dirty="0"/>
              <a:t>, facteur de 43 ans,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tape</a:t>
            </a:r>
            <a:r>
              <a:rPr lang="fr-FR" sz="2000" dirty="0"/>
              <a:t> sur une pierre si </a:t>
            </a:r>
            <a:r>
              <a:rPr lang="fr-FR" sz="2000" b="1" dirty="0"/>
              <a:t>étrange</a:t>
            </a:r>
            <a:r>
              <a:rPr lang="fr-FR" sz="2000" dirty="0"/>
              <a:t>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lors</a:t>
            </a:r>
            <a:r>
              <a:rPr lang="fr-FR" sz="2000" dirty="0"/>
              <a:t> de sa tournée qu’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elle</a:t>
            </a:r>
            <a:r>
              <a:rPr lang="fr-FR" sz="2000" dirty="0"/>
              <a:t> provoque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un</a:t>
            </a:r>
            <a:r>
              <a:rPr lang="fr-FR" sz="2000" dirty="0"/>
              <a:t> rêve. Alors,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il</a:t>
            </a:r>
            <a:r>
              <a:rPr lang="fr-FR" sz="2000" dirty="0"/>
              <a:t> va consacrer plus de trente ans de sa vie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à</a:t>
            </a:r>
            <a:r>
              <a:rPr lang="fr-FR" sz="2000" dirty="0"/>
              <a:t> construire </a:t>
            </a:r>
            <a:r>
              <a:rPr lang="fr-FR" sz="2000" b="1" dirty="0"/>
              <a:t>un</a:t>
            </a:r>
            <a:r>
              <a:rPr lang="fr-FR" sz="2000" dirty="0"/>
              <a:t> palais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de</a:t>
            </a:r>
            <a:r>
              <a:rPr lang="fr-FR" sz="2000" dirty="0"/>
              <a:t> rêve, inspiré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par</a:t>
            </a:r>
            <a:r>
              <a:rPr lang="fr-FR" sz="2000" dirty="0"/>
              <a:t> la nature, les </a:t>
            </a:r>
            <a:r>
              <a:rPr lang="fr-FR" sz="2000" b="1" dirty="0"/>
              <a:t>cartes</a:t>
            </a:r>
            <a:r>
              <a:rPr lang="fr-FR" sz="2000" dirty="0"/>
              <a:t> postales et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les</a:t>
            </a:r>
            <a:r>
              <a:rPr lang="fr-FR" sz="2000" dirty="0"/>
              <a:t> premiers magazines</a:t>
            </a:r>
          </a:p>
          <a:p>
            <a:r>
              <a:rPr lang="fr-FR" sz="2000" dirty="0"/>
              <a:t>qu’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il</a:t>
            </a:r>
            <a:r>
              <a:rPr lang="fr-FR" sz="2000" dirty="0"/>
              <a:t> distribue chez les gens.</a:t>
            </a:r>
          </a:p>
          <a:p>
            <a:r>
              <a:rPr lang="fr-FR" sz="2000" dirty="0"/>
              <a:t>Chaque jour , pendant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ses</a:t>
            </a:r>
            <a:r>
              <a:rPr lang="fr-FR" sz="2000" dirty="0"/>
              <a:t> tournées en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pleine</a:t>
            </a:r>
            <a:r>
              <a:rPr lang="fr-FR" sz="2000" dirty="0"/>
              <a:t> </a:t>
            </a:r>
            <a:r>
              <a:rPr lang="fr-FR" sz="2000" dirty="0">
                <a:solidFill>
                  <a:schemeClr val="tx1">
                    <a:lumMod val="75000"/>
                  </a:schemeClr>
                </a:solidFill>
              </a:rPr>
              <a:t>campagne</a:t>
            </a:r>
            <a:r>
              <a:rPr lang="fr-FR" sz="2000" dirty="0"/>
              <a:t>, il ramasse des tas de pierres, qu’il </a:t>
            </a:r>
            <a:r>
              <a:rPr lang="fr-FR" sz="2000" b="1" dirty="0"/>
              <a:t>transporte</a:t>
            </a:r>
            <a:r>
              <a:rPr lang="fr-FR" sz="2000" dirty="0"/>
              <a:t> dans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sa</a:t>
            </a:r>
            <a:r>
              <a:rPr lang="fr-FR" sz="2000" dirty="0"/>
              <a:t> brouette. </a:t>
            </a:r>
            <a:r>
              <a:rPr lang="fr-FR" sz="2000" dirty="0" err="1"/>
              <a:t>Iinscrit</a:t>
            </a:r>
            <a:r>
              <a:rPr lang="fr-FR" sz="2000" dirty="0"/>
              <a:t> sur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son</a:t>
            </a:r>
            <a:r>
              <a:rPr lang="fr-FR" sz="2000" dirty="0"/>
              <a:t> monument "travail d’un seul homme". </a:t>
            </a:r>
          </a:p>
          <a:p>
            <a:r>
              <a:rPr lang="fr-FR" sz="2000" dirty="0"/>
              <a:t>Au cœur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d’</a:t>
            </a:r>
            <a:r>
              <a:rPr lang="fr-FR" sz="2000" dirty="0"/>
              <a:t>un jardin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fabuleux</a:t>
            </a:r>
            <a:r>
              <a:rPr lang="fr-FR" sz="2000" dirty="0"/>
              <a:t>, son palais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inhabitable </a:t>
            </a:r>
            <a:r>
              <a:rPr lang="fr-FR" sz="2000" dirty="0">
                <a:solidFill>
                  <a:schemeClr val="tx1">
                    <a:lumMod val="75000"/>
                  </a:schemeClr>
                </a:solidFill>
              </a:rPr>
              <a:t>est décoré par </a:t>
            </a:r>
            <a:r>
              <a:rPr lang="fr-FR" sz="2000" dirty="0"/>
              <a:t>un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incroyable</a:t>
            </a:r>
            <a:r>
              <a:rPr lang="fr-FR" sz="2000" dirty="0"/>
              <a:t> ensemble d’animaux: pieuvre,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biche</a:t>
            </a:r>
            <a:r>
              <a:rPr lang="fr-FR" sz="2000" dirty="0"/>
              <a:t>, éléphant, pélican, ours, oiseaux…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Mais </a:t>
            </a:r>
            <a:r>
              <a:rPr lang="fr-FR" sz="2000" dirty="0">
                <a:solidFill>
                  <a:schemeClr val="tx1">
                    <a:lumMod val="75000"/>
                  </a:schemeClr>
                </a:solidFill>
              </a:rPr>
              <a:t>il y a </a:t>
            </a:r>
            <a:r>
              <a:rPr lang="fr-FR" sz="2000" dirty="0"/>
              <a:t> </a:t>
            </a:r>
            <a:r>
              <a:rPr lang="fr-FR" sz="2000" b="1" dirty="0"/>
              <a:t>aussi</a:t>
            </a:r>
            <a:r>
              <a:rPr lang="fr-FR" sz="2000" dirty="0"/>
              <a:t> des géants, des fées, des personnages 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mythologiques</a:t>
            </a:r>
            <a:r>
              <a:rPr lang="fr-FR" sz="2000" dirty="0"/>
              <a:t> au milieu d’</a:t>
            </a:r>
            <a:r>
              <a:rPr lang="fr-FR" sz="2000" b="1" dirty="0">
                <a:solidFill>
                  <a:schemeClr val="tx1">
                    <a:lumMod val="75000"/>
                  </a:schemeClr>
                </a:solidFill>
              </a:rPr>
              <a:t>architectures</a:t>
            </a:r>
            <a:r>
              <a:rPr lang="fr-FR" sz="2000" dirty="0"/>
              <a:t> de tous les </a:t>
            </a:r>
            <a:r>
              <a:rPr lang="fr-FR" sz="2000" b="1" dirty="0"/>
              <a:t>continents</a:t>
            </a:r>
            <a:r>
              <a:rPr lang="fr-FR" sz="2000" dirty="0"/>
              <a:t>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84BBDCC-DC7D-A6AF-078B-E7474E3C67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144" y="2771835"/>
            <a:ext cx="4502856" cy="2539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6137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16B80F5-9E7C-DDD7-BF66-E42E09C47544}"/>
              </a:ext>
            </a:extLst>
          </p:cNvPr>
          <p:cNvSpPr txBox="1"/>
          <p:nvPr/>
        </p:nvSpPr>
        <p:spPr>
          <a:xfrm>
            <a:off x="1407191" y="1049004"/>
            <a:ext cx="60946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10: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Classe les mots écrits en gras. </a:t>
            </a:r>
            <a:endParaRPr lang="fr-FR" sz="20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D18B554-6DA1-8D30-0B6A-3F77A2D1A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164" y="2339919"/>
            <a:ext cx="7542721" cy="354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94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811" y="363985"/>
            <a:ext cx="9601200" cy="982462"/>
          </a:xfrm>
        </p:spPr>
        <p:txBody>
          <a:bodyPr>
            <a:normAutofit/>
          </a:bodyPr>
          <a:lstStyle/>
          <a:p>
            <a:r>
              <a:rPr lang="fr-FR" sz="1100" dirty="0"/>
              <a:t>                                                      </a:t>
            </a:r>
            <a:br>
              <a:rPr lang="fr-FR" sz="1100" dirty="0"/>
            </a:br>
            <a:r>
              <a:rPr lang="fr-FR" sz="1100" dirty="0">
                <a:solidFill>
                  <a:srgbClr val="7030A0"/>
                </a:solidFill>
              </a:rPr>
              <a:t>                                          </a:t>
            </a:r>
            <a:r>
              <a:rPr lang="fr-FR" b="1" dirty="0">
                <a:solidFill>
                  <a:srgbClr val="7030A0"/>
                </a:solidFill>
              </a:rPr>
              <a:t>Les achats de souvenirs</a:t>
            </a:r>
            <a:endParaRPr lang="fr-FR" sz="1100" b="1" dirty="0">
              <a:solidFill>
                <a:srgbClr val="7030A0"/>
              </a:solidFill>
            </a:endParaRP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47243AF7-1913-857F-6DF1-D3E48A248A10}"/>
              </a:ext>
            </a:extLst>
          </p:cNvPr>
          <p:cNvSpPr txBox="1">
            <a:spLocks/>
          </p:cNvSpPr>
          <p:nvPr/>
        </p:nvSpPr>
        <p:spPr>
          <a:xfrm>
            <a:off x="1593086" y="1346447"/>
            <a:ext cx="8496944" cy="4983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Corbel" pitchFamily="34" charset="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Jade et Augustin ont chacun adoré leurs visites de la journée. Ils décident de ramener des souvenirs pour les montrer à leurs amis à leur retour. </a:t>
            </a:r>
          </a:p>
          <a:p>
            <a:pPr marL="45720" indent="0">
              <a:buFont typeface="Corbel" pitchFamily="34" charset="0"/>
              <a:buNone/>
            </a:pPr>
            <a:endParaRPr lang="fr-F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Font typeface="Corbel" pitchFamily="34" charset="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Leurs parents leur ont donné à chacun un billet de 20 €. </a:t>
            </a:r>
          </a:p>
          <a:p>
            <a:pPr marL="45720" indent="0" algn="ctr">
              <a:buFont typeface="Corbel" pitchFamily="34" charset="0"/>
              <a:buNone/>
            </a:pPr>
            <a:endParaRPr lang="fr-F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Font typeface="Corbel" pitchFamily="34" charset="0"/>
              <a:buNone/>
            </a:pPr>
            <a:endParaRPr lang="fr-F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Font typeface="Corbel" pitchFamily="34" charset="0"/>
              <a:buNone/>
            </a:pPr>
            <a:endParaRPr lang="fr-F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Font typeface="Corbel" pitchFamily="34" charset="0"/>
              <a:buNone/>
            </a:pPr>
            <a:endParaRPr lang="fr-FR" sz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C8F0E2B5-59F3-81DE-300E-F330B64D4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9857">
            <a:off x="4865154" y="4298455"/>
            <a:ext cx="2270860" cy="121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68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264" y="504563"/>
            <a:ext cx="11140874" cy="498316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fr-FR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achats de Jade:                                              Les achats d’Augustin :</a:t>
            </a:r>
          </a:p>
          <a:p>
            <a:pPr marL="45720" indent="0">
              <a:buNone/>
            </a:pP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- 10 % de réduction sur le prix total                  - 15 % de réduction sur le prix total</a:t>
            </a:r>
          </a:p>
          <a:p>
            <a:pPr marL="45720" indent="0">
              <a:buNone/>
            </a:pP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C0B3C0C0-140D-4F4F-908F-CA57354BF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325915"/>
              </p:ext>
            </p:extLst>
          </p:nvPr>
        </p:nvGraphicFramePr>
        <p:xfrm>
          <a:off x="372862" y="2148947"/>
          <a:ext cx="5104660" cy="2481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7723">
                  <a:extLst>
                    <a:ext uri="{9D8B030D-6E8A-4147-A177-3AD203B41FA5}">
                      <a16:colId xmlns:a16="http://schemas.microsoft.com/office/drawing/2014/main" val="3594364058"/>
                    </a:ext>
                  </a:extLst>
                </a:gridCol>
                <a:gridCol w="1167034">
                  <a:extLst>
                    <a:ext uri="{9D8B030D-6E8A-4147-A177-3AD203B41FA5}">
                      <a16:colId xmlns:a16="http://schemas.microsoft.com/office/drawing/2014/main" val="3421520032"/>
                    </a:ext>
                  </a:extLst>
                </a:gridCol>
                <a:gridCol w="1959903">
                  <a:extLst>
                    <a:ext uri="{9D8B030D-6E8A-4147-A177-3AD203B41FA5}">
                      <a16:colId xmlns:a16="http://schemas.microsoft.com/office/drawing/2014/main" val="3803095002"/>
                    </a:ext>
                  </a:extLst>
                </a:gridCol>
              </a:tblGrid>
              <a:tr h="47254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OBJETS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Quantité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MONTANT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715191"/>
                  </a:ext>
                </a:extLst>
              </a:tr>
              <a:tr h="42192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Cartes postales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1 € et 15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356944"/>
                  </a:ext>
                </a:extLst>
              </a:tr>
              <a:tr h="4039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Mammouth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3 € et 50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195106"/>
                  </a:ext>
                </a:extLst>
              </a:tr>
              <a:tr h="42192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Reproduction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12 € et 35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146328"/>
                  </a:ext>
                </a:extLst>
              </a:tr>
              <a:tr h="380401">
                <a:tc gridSpan="2">
                  <a:txBody>
                    <a:bodyPr/>
                    <a:lstStyle/>
                    <a:p>
                      <a:pPr algn="r"/>
                      <a:r>
                        <a:rPr lang="fr-FR" b="1" dirty="0"/>
                        <a:t>TOTAL avant réduction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683159"/>
                  </a:ext>
                </a:extLst>
              </a:tr>
              <a:tr h="380401">
                <a:tc gridSpan="2">
                  <a:txBody>
                    <a:bodyPr/>
                    <a:lstStyle/>
                    <a:p>
                      <a:pPr algn="r"/>
                      <a:r>
                        <a:rPr lang="fr-FR" b="1" dirty="0"/>
                        <a:t>TOTAL après réduction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753151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4614C3BA-2CE2-47BA-B120-7248CB10D2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772277"/>
              </p:ext>
            </p:extLst>
          </p:nvPr>
        </p:nvGraphicFramePr>
        <p:xfrm>
          <a:off x="5936923" y="2126106"/>
          <a:ext cx="5977631" cy="2526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2998">
                  <a:extLst>
                    <a:ext uri="{9D8B030D-6E8A-4147-A177-3AD203B41FA5}">
                      <a16:colId xmlns:a16="http://schemas.microsoft.com/office/drawing/2014/main" val="3594364058"/>
                    </a:ext>
                  </a:extLst>
                </a:gridCol>
                <a:gridCol w="1082089">
                  <a:extLst>
                    <a:ext uri="{9D8B030D-6E8A-4147-A177-3AD203B41FA5}">
                      <a16:colId xmlns:a16="http://schemas.microsoft.com/office/drawing/2014/main" val="2269483503"/>
                    </a:ext>
                  </a:extLst>
                </a:gridCol>
                <a:gridCol w="1992544">
                  <a:extLst>
                    <a:ext uri="{9D8B030D-6E8A-4147-A177-3AD203B41FA5}">
                      <a16:colId xmlns:a16="http://schemas.microsoft.com/office/drawing/2014/main" val="3803095002"/>
                    </a:ext>
                  </a:extLst>
                </a:gridCol>
              </a:tblGrid>
              <a:tr h="4319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OBJETS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Quantité 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MONTANT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715191"/>
                  </a:ext>
                </a:extLst>
              </a:tr>
              <a:tr h="4525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Carte postale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1 € et 05 c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356944"/>
                  </a:ext>
                </a:extLst>
              </a:tr>
              <a:tr h="399495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Sac de pierres / coquillages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6 € et 65 c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195106"/>
                  </a:ext>
                </a:extLst>
              </a:tr>
              <a:tr h="390618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Un livre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8 € et 55 c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146328"/>
                  </a:ext>
                </a:extLst>
              </a:tr>
              <a:tr h="426080">
                <a:tc gridSpan="2">
                  <a:txBody>
                    <a:bodyPr/>
                    <a:lstStyle/>
                    <a:p>
                      <a:pPr algn="r"/>
                      <a:r>
                        <a:rPr lang="fr-FR" b="1" dirty="0"/>
                        <a:t>TOTAL avant réduction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683159"/>
                  </a:ext>
                </a:extLst>
              </a:tr>
              <a:tr h="426080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/>
                        <a:t>TOTAL après réduction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4180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2385F681-1818-4683-A0DA-8EDC8E184E0F}"/>
              </a:ext>
            </a:extLst>
          </p:cNvPr>
          <p:cNvSpPr txBox="1"/>
          <p:nvPr/>
        </p:nvSpPr>
        <p:spPr>
          <a:xfrm>
            <a:off x="372862" y="5363226"/>
            <a:ext cx="109957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11: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Calcule le montant des achats et dessine la monnaie rendue par le vendeur.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41213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463</Words>
  <Application>Microsoft Office PowerPoint</Application>
  <PresentationFormat>Grand écran</PresentationFormat>
  <Paragraphs>61</Paragraphs>
  <Slides>7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Corbel</vt:lpstr>
      <vt:lpstr>Thème Office</vt:lpstr>
      <vt:lpstr>Base</vt:lpstr>
      <vt:lpstr>Les vacances de Jade et Augustin</vt:lpstr>
      <vt:lpstr>L’histoire</vt:lpstr>
      <vt:lpstr>Une visite de Jade</vt:lpstr>
      <vt:lpstr>La visite d’Augustin</vt:lpstr>
      <vt:lpstr>Présentation PowerPoint</vt:lpstr>
      <vt:lpstr>                                                                                                 Les achats de souvenirs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32</cp:revision>
  <dcterms:created xsi:type="dcterms:W3CDTF">2021-06-27T12:28:36Z</dcterms:created>
  <dcterms:modified xsi:type="dcterms:W3CDTF">2022-07-02T10:16:27Z</dcterms:modified>
</cp:coreProperties>
</file>